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2" r:id="rId11"/>
    <p:sldId id="314" r:id="rId12"/>
    <p:sldId id="316" r:id="rId13"/>
    <p:sldId id="317" r:id="rId14"/>
    <p:sldId id="315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04" r:id="rId24"/>
    <p:sldId id="275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4"/>
    <p:restoredTop sz="77875"/>
  </p:normalViewPr>
  <p:slideViewPr>
    <p:cSldViewPr snapToGrid="0" snapToObjects="1">
      <p:cViewPr>
        <p:scale>
          <a:sx n="75" d="100"/>
          <a:sy n="75" d="100"/>
        </p:scale>
        <p:origin x="-6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convnets.html" TargetMode="External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hyperlink" Target="https://iamaaditya.github.io/2016/03/one-by-one-convolution/" TargetMode="External"/><Relationship Id="rId6" Type="http://schemas.openxmlformats.org/officeDocument/2006/relationships/hyperlink" Target="https://leonardoaraujosantos.gitbooks.io/artificial-inteligenc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imovinstitute.org/neural-network-zoo/" TargetMode="Externa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smtClean="0"/>
              <a:t>Convolutional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11467" cy="5032375"/>
          </a:xfrm>
        </p:spPr>
        <p:txBody>
          <a:bodyPr/>
          <a:lstStyle/>
          <a:p>
            <a:r>
              <a:rPr lang="en-US" dirty="0" smtClean="0"/>
              <a:t>Repeated convolutions can generate large intermediate feature maps</a:t>
            </a:r>
          </a:p>
          <a:p>
            <a:r>
              <a:rPr lang="en-US" dirty="0" smtClean="0"/>
              <a:t>“Pooling” is used to reduce dimensionality of feature maps while maintaining most informative features</a:t>
            </a:r>
          </a:p>
          <a:p>
            <a:r>
              <a:rPr lang="en-US" dirty="0" smtClean="0"/>
              <a:t>Mean-pooling, </a:t>
            </a:r>
            <a:r>
              <a:rPr lang="en-US" b="1" dirty="0" smtClean="0"/>
              <a:t>max-pooling</a:t>
            </a:r>
          </a:p>
          <a:p>
            <a:r>
              <a:rPr lang="en-US" dirty="0" smtClean="0"/>
              <a:t>Functions as a </a:t>
            </a:r>
            <a:r>
              <a:rPr lang="en-US" dirty="0" err="1" smtClean="0"/>
              <a:t>regularizer</a:t>
            </a:r>
            <a:r>
              <a:rPr lang="en-US" dirty="0" smtClean="0"/>
              <a:t> (or an infinitely-strong prior)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55" y="1825625"/>
            <a:ext cx="6975079" cy="4021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9236"/>
          <a:stretch/>
        </p:blipFill>
        <p:spPr>
          <a:xfrm>
            <a:off x="6039976" y="2498310"/>
            <a:ext cx="5566035" cy="267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8" y="2161966"/>
            <a:ext cx="5509030" cy="33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9802000" cy="5235576"/>
          </a:xfrm>
        </p:spPr>
        <p:txBody>
          <a:bodyPr>
            <a:normAutofit/>
          </a:bodyPr>
          <a:lstStyle/>
          <a:p>
            <a:r>
              <a:rPr lang="en-US" dirty="0" smtClean="0"/>
              <a:t>Different filter topologies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Captures long-range pixel dependencies</a:t>
            </a:r>
          </a:p>
          <a:p>
            <a:r>
              <a:rPr lang="en-US" i="1" dirty="0" smtClean="0"/>
              <a:t>Very </a:t>
            </a:r>
            <a:r>
              <a:rPr lang="en-US" dirty="0" smtClean="0"/>
              <a:t>computationally expensive to implement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7" y="2414853"/>
            <a:ext cx="10754293" cy="33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Key point: </a:t>
            </a:r>
            <a:r>
              <a:rPr lang="en-US" b="1" dirty="0" smtClean="0"/>
              <a:t>parameter sharing</a:t>
            </a:r>
          </a:p>
          <a:p>
            <a:endParaRPr lang="en-US" dirty="0" smtClean="0"/>
          </a:p>
          <a:p>
            <a:r>
              <a:rPr lang="en-US" dirty="0" smtClean="0"/>
              <a:t>Images are sparse</a:t>
            </a:r>
          </a:p>
          <a:p>
            <a:pPr lvl="1"/>
            <a:r>
              <a:rPr lang="en-US" dirty="0" smtClean="0"/>
              <a:t>Pixel dependencies</a:t>
            </a:r>
            <a:br>
              <a:rPr lang="en-US" dirty="0" smtClean="0"/>
            </a:br>
            <a:r>
              <a:rPr lang="en-US" dirty="0" smtClean="0"/>
              <a:t>don’t span </a:t>
            </a:r>
            <a:br>
              <a:rPr lang="en-US" dirty="0" smtClean="0"/>
            </a:br>
            <a:r>
              <a:rPr lang="en-US" dirty="0" smtClean="0"/>
              <a:t>arbitrarily large</a:t>
            </a:r>
            <a:br>
              <a:rPr lang="en-US" dirty="0" smtClean="0"/>
            </a:b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Important effects</a:t>
            </a:r>
            <a:br>
              <a:rPr lang="en-US" dirty="0" smtClean="0"/>
            </a:br>
            <a:r>
              <a:rPr lang="en-US" dirty="0" smtClean="0"/>
              <a:t>are local</a:t>
            </a:r>
          </a:p>
          <a:p>
            <a:r>
              <a:rPr lang="en-US" dirty="0" smtClean="0"/>
              <a:t>Instead of a fully-connected network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we have one that is more sparsely-connected</a:t>
            </a:r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61" t="17522" r="13264"/>
          <a:stretch/>
        </p:blipFill>
        <p:spPr>
          <a:xfrm>
            <a:off x="4495799" y="2438400"/>
            <a:ext cx="7078134" cy="2807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29"/>
          <a:stretch/>
        </p:blipFill>
        <p:spPr>
          <a:xfrm>
            <a:off x="5070018" y="2247239"/>
            <a:ext cx="6299200" cy="3185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71"/>
          <a:stretch/>
        </p:blipFill>
        <p:spPr>
          <a:xfrm>
            <a:off x="5023765" y="2247239"/>
            <a:ext cx="6299200" cy="31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0688"/>
            <a:ext cx="11379200" cy="4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2639201" cy="4351338"/>
          </a:xfrm>
        </p:spPr>
        <p:txBody>
          <a:bodyPr/>
          <a:lstStyle/>
          <a:p>
            <a:r>
              <a:rPr lang="en-US" dirty="0" smtClean="0"/>
              <a:t>Stacked</a:t>
            </a:r>
          </a:p>
          <a:p>
            <a:pPr lvl="1"/>
            <a:r>
              <a:rPr lang="en-US" dirty="0" smtClean="0"/>
              <a:t>Convolutions</a:t>
            </a:r>
          </a:p>
          <a:p>
            <a:pPr lvl="1"/>
            <a:r>
              <a:rPr lang="en-US" dirty="0" smtClean="0"/>
              <a:t>Pools</a:t>
            </a:r>
          </a:p>
          <a:p>
            <a:pPr lvl="1"/>
            <a:r>
              <a:rPr lang="en-US" dirty="0" smtClean="0"/>
              <a:t>Activations</a:t>
            </a:r>
          </a:p>
          <a:p>
            <a:r>
              <a:rPr lang="en-US" dirty="0" smtClean="0"/>
              <a:t>Fully-connected classification 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1" y="1825625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 can be repeated several times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Still “deep”, but convolutions are </a:t>
            </a:r>
            <a:r>
              <a:rPr lang="en-US" b="1" dirty="0" smtClean="0"/>
              <a:t>the most important part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892"/>
            <a:ext cx="12192000" cy="18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96267" cy="4351338"/>
          </a:xfrm>
        </p:spPr>
        <p:txBody>
          <a:bodyPr/>
          <a:lstStyle/>
          <a:p>
            <a:r>
              <a:rPr lang="en-US" dirty="0" smtClean="0"/>
              <a:t>Filters are the things that “search” for something in particular in an image</a:t>
            </a:r>
          </a:p>
          <a:p>
            <a:r>
              <a:rPr lang="en-US" dirty="0" smtClean="0"/>
              <a:t>To search for many different things, have many different filters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00" y="3299620"/>
            <a:ext cx="6056521" cy="3012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0360"/>
            <a:ext cx="480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err="1" smtClean="0"/>
              <a:t>Hyperparameters</a:t>
            </a:r>
            <a:r>
              <a:rPr lang="en-US" dirty="0" smtClean="0"/>
              <a:t> relevant to CNNs:</a:t>
            </a:r>
          </a:p>
          <a:p>
            <a:endParaRPr lang="en-US" dirty="0"/>
          </a:p>
          <a:p>
            <a:r>
              <a:rPr lang="en-US" dirty="0" smtClean="0"/>
              <a:t>Kernel size</a:t>
            </a:r>
          </a:p>
          <a:p>
            <a:pPr lvl="1"/>
            <a:r>
              <a:rPr lang="en-US" dirty="0" smtClean="0"/>
              <a:t>Usually small</a:t>
            </a:r>
          </a:p>
          <a:p>
            <a:r>
              <a:rPr lang="en-US" dirty="0" smtClean="0"/>
              <a:t>Stride</a:t>
            </a:r>
          </a:p>
          <a:p>
            <a:pPr lvl="1"/>
            <a:r>
              <a:rPr lang="en-US" dirty="0" smtClean="0"/>
              <a:t>Usually 1 (larger for pooling layers)</a:t>
            </a:r>
          </a:p>
          <a:p>
            <a:r>
              <a:rPr lang="en-US" dirty="0" smtClean="0"/>
              <a:t>Zero padding depth</a:t>
            </a:r>
          </a:p>
          <a:p>
            <a:pPr lvl="1"/>
            <a:r>
              <a:rPr lang="en-US" dirty="0" smtClean="0"/>
              <a:t>Enough to permit convolutional output size to be the same as input size</a:t>
            </a:r>
          </a:p>
          <a:p>
            <a:r>
              <a:rPr lang="en-US" dirty="0" smtClean="0"/>
              <a:t>Number of convolutional filters</a:t>
            </a:r>
          </a:p>
          <a:p>
            <a:pPr lvl="1"/>
            <a:r>
              <a:rPr lang="en-US" dirty="0" smtClean="0"/>
              <a:t>Number of “patterns” for the network to search for</a:t>
            </a:r>
          </a:p>
        </p:txBody>
      </p:sp>
    </p:spTree>
    <p:extLst>
      <p:ext uri="{BB962C8B-B14F-4D97-AF65-F5344CB8AC3E}">
        <p14:creationId xmlns:p14="http://schemas.microsoft.com/office/powerpoint/2010/main" val="205524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822666" cy="4351338"/>
          </a:xfrm>
        </p:spPr>
        <p:txBody>
          <a:bodyPr/>
          <a:lstStyle/>
          <a:p>
            <a:r>
              <a:rPr lang="en-US" dirty="0" smtClean="0"/>
              <a:t>1x1 convolutions are a special case</a:t>
            </a:r>
          </a:p>
          <a:p>
            <a:endParaRPr lang="en-US" dirty="0"/>
          </a:p>
          <a:p>
            <a:r>
              <a:rPr lang="en-US" dirty="0" smtClean="0"/>
              <a:t>Convolve the </a:t>
            </a:r>
            <a:r>
              <a:rPr lang="en-US" b="1" dirty="0" smtClean="0"/>
              <a:t>feature maps</a:t>
            </a:r>
            <a:r>
              <a:rPr lang="en-US" dirty="0" smtClean="0"/>
              <a:t>, rather than the </a:t>
            </a:r>
            <a:r>
              <a:rPr lang="en-US" b="1" dirty="0" smtClean="0"/>
              <a:t>pixel maps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Function as a dimensionality reduction step (like pooling)</a:t>
            </a:r>
          </a:p>
          <a:p>
            <a:pPr lvl="1"/>
            <a:r>
              <a:rPr lang="en-US" dirty="0" smtClean="0"/>
              <a:t>Can also be used in pooling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6" y="173567"/>
            <a:ext cx="50800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CNN Applications: Object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04400" cy="4351338"/>
          </a:xfrm>
        </p:spPr>
        <p:txBody>
          <a:bodyPr/>
          <a:lstStyle/>
          <a:p>
            <a:r>
              <a:rPr lang="en-US" dirty="0" smtClean="0"/>
              <a:t>Two discrete steps:</a:t>
            </a:r>
          </a:p>
          <a:p>
            <a:pPr lvl="1"/>
            <a:r>
              <a:rPr lang="en-US" dirty="0" smtClean="0"/>
              <a:t>Localizing a bounding box (</a:t>
            </a:r>
            <a:r>
              <a:rPr lang="en-US" i="1" dirty="0" smtClean="0"/>
              <a:t>regression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Identifying the object (</a:t>
            </a:r>
            <a:r>
              <a:rPr lang="en-US" i="1" dirty="0" smtClean="0"/>
              <a:t>classification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Generate “region proposals”</a:t>
            </a:r>
          </a:p>
          <a:p>
            <a:r>
              <a:rPr lang="en-US" dirty="0" smtClean="0"/>
              <a:t>Classification 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3" y="1825625"/>
            <a:ext cx="7365831" cy="3020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0" t="19290" b="20279"/>
          <a:stretch/>
        </p:blipFill>
        <p:spPr>
          <a:xfrm>
            <a:off x="6531938" y="1745986"/>
            <a:ext cx="3750754" cy="4163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23" y="1532142"/>
            <a:ext cx="4430183" cy="4938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33" y="3186600"/>
            <a:ext cx="7301331" cy="25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mtClean="0"/>
              <a:t>CNN Applications: Single-shot Detection</a:t>
            </a:r>
            <a:endParaRPr lang="en-US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196133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Combines region-proposal (regression) and object detection (classification) into a single step</a:t>
            </a:r>
          </a:p>
          <a:p>
            <a:r>
              <a:rPr lang="en-US" dirty="0" smtClean="0"/>
              <a:t>Use deep-level feature maps to predict class scores and bounding boxes</a:t>
            </a:r>
          </a:p>
          <a:p>
            <a:r>
              <a:rPr lang="en-US" sz="2600" dirty="0" smtClean="0"/>
              <a:t>Families of Single-shot detectors:</a:t>
            </a:r>
          </a:p>
          <a:p>
            <a:pPr lvl="1"/>
            <a:r>
              <a:rPr lang="en-US" dirty="0" smtClean="0"/>
              <a:t>YOLO (single activation map for both class and region)</a:t>
            </a:r>
          </a:p>
          <a:p>
            <a:pPr lvl="1"/>
            <a:r>
              <a:rPr lang="en-US" dirty="0"/>
              <a:t>SSD </a:t>
            </a:r>
            <a:r>
              <a:rPr lang="en-US" dirty="0" smtClean="0"/>
              <a:t>(different activations)</a:t>
            </a:r>
          </a:p>
          <a:p>
            <a:pPr lvl="1"/>
            <a:r>
              <a:rPr lang="en-US" dirty="0" smtClean="0"/>
              <a:t>R-FCN (like Faster R-CNN)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8234"/>
            <a:ext cx="5930396" cy="45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CNN Applications: Object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586533" cy="51847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a map of the detected object areas</a:t>
            </a:r>
          </a:p>
          <a:p>
            <a:r>
              <a:rPr lang="en-US" dirty="0" smtClean="0"/>
              <a:t>“Fully-convolutional” networks</a:t>
            </a:r>
          </a:p>
          <a:p>
            <a:pPr lvl="1"/>
            <a:r>
              <a:rPr lang="en-US" dirty="0" smtClean="0"/>
              <a:t>Substitute fully-connected layer at end for another convolutional layer</a:t>
            </a:r>
          </a:p>
          <a:p>
            <a:pPr lvl="1"/>
            <a:r>
              <a:rPr lang="en-US" dirty="0" smtClean="0"/>
              <a:t>Activations show object</a:t>
            </a:r>
          </a:p>
          <a:p>
            <a:r>
              <a:rPr lang="en-US" dirty="0" smtClean="0"/>
              <a:t>Resolution is lost in </a:t>
            </a:r>
            <a:r>
              <a:rPr lang="en-US" dirty="0" err="1" smtClean="0"/>
              <a:t>upsampling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Skip-connections to bring in some of the “lost” resolution</a:t>
            </a:r>
          </a:p>
          <a:p>
            <a:r>
              <a:rPr lang="en-US" i="1" dirty="0" smtClean="0"/>
              <a:t>EXTREME</a:t>
            </a:r>
            <a:r>
              <a:rPr lang="en-US" dirty="0" smtClean="0"/>
              <a:t> Segmentation</a:t>
            </a:r>
          </a:p>
          <a:p>
            <a:pPr lvl="1"/>
            <a:r>
              <a:rPr lang="en-US" dirty="0" smtClean="0"/>
              <a:t>Replace </a:t>
            </a:r>
            <a:r>
              <a:rPr lang="en-US" dirty="0" err="1" smtClean="0"/>
              <a:t>upsampling</a:t>
            </a:r>
            <a:r>
              <a:rPr lang="en-US" dirty="0" smtClean="0"/>
              <a:t> with a complete deconvolution stack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33" y="1825625"/>
            <a:ext cx="6400378" cy="371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894" y="1926431"/>
            <a:ext cx="6597106" cy="3745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57" y="1943364"/>
            <a:ext cx="6266173" cy="42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Applications: Object Segmentation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i="1" dirty="0" smtClean="0"/>
              <a:t>“</a:t>
            </a:r>
            <a:r>
              <a:rPr lang="en-US" dirty="0" err="1" smtClean="0"/>
              <a:t>DeconvNet</a:t>
            </a:r>
            <a:r>
              <a:rPr lang="en-US" dirty="0" smtClean="0"/>
              <a:t>”: </a:t>
            </a:r>
            <a:r>
              <a:rPr lang="en-US" i="1" dirty="0" smtClean="0"/>
              <a:t>Super-</a:t>
            </a:r>
            <a:r>
              <a:rPr lang="en-US" dirty="0" smtClean="0"/>
              <a:t>expensive to train</a:t>
            </a:r>
          </a:p>
          <a:p>
            <a:r>
              <a:rPr lang="en-US" dirty="0" smtClean="0"/>
              <a:t>But results are excellent</a:t>
            </a:r>
          </a:p>
          <a:p>
            <a:pPr lvl="1"/>
            <a:r>
              <a:rPr lang="en-US" dirty="0" smtClean="0"/>
              <a:t>Particularly for small objects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4" y="2546723"/>
            <a:ext cx="11829119" cy="3056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40" y="3236653"/>
            <a:ext cx="6996520" cy="35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CNNs are mostly “convolutions inside a deep network”</a:t>
            </a:r>
          </a:p>
          <a:p>
            <a:pPr lvl="1"/>
            <a:r>
              <a:rPr lang="en-US" dirty="0" smtClean="0"/>
              <a:t>Main operator (i.e. </a:t>
            </a:r>
            <a:r>
              <a:rPr lang="en-US" b="1" dirty="0" smtClean="0"/>
              <a:t>most important</a:t>
            </a:r>
            <a:r>
              <a:rPr lang="en-US" dirty="0" smtClean="0"/>
              <a:t>) is the convolution</a:t>
            </a:r>
          </a:p>
          <a:p>
            <a:pPr lvl="1"/>
            <a:r>
              <a:rPr lang="en-US" dirty="0" smtClean="0"/>
              <a:t>Exploits image sparsity: important features are </a:t>
            </a:r>
            <a:r>
              <a:rPr lang="en-US" b="1" dirty="0" smtClean="0"/>
              <a:t>local</a:t>
            </a:r>
            <a:endParaRPr lang="en-US" dirty="0" smtClean="0"/>
          </a:p>
          <a:p>
            <a:r>
              <a:rPr lang="en-US" dirty="0" smtClean="0"/>
              <a:t>A couple new[</a:t>
            </a:r>
            <a:r>
              <a:rPr lang="en-US" dirty="0" err="1" smtClean="0"/>
              <a:t>ish</a:t>
            </a:r>
            <a:r>
              <a:rPr lang="en-US" dirty="0" smtClean="0"/>
              <a:t>] tricks include</a:t>
            </a:r>
          </a:p>
          <a:p>
            <a:pPr lvl="1"/>
            <a:r>
              <a:rPr lang="en-US" dirty="0" smtClean="0"/>
              <a:t>Automatically learning the filters as part of the training process</a:t>
            </a:r>
          </a:p>
          <a:p>
            <a:pPr lvl="1"/>
            <a:r>
              <a:rPr lang="en-US" dirty="0" smtClean="0"/>
              <a:t>Using pooling </a:t>
            </a:r>
          </a:p>
          <a:p>
            <a:pPr lvl="1"/>
            <a:r>
              <a:rPr lang="en-US" dirty="0" smtClean="0"/>
              <a:t>1x1 convolutions</a:t>
            </a:r>
          </a:p>
          <a:p>
            <a:r>
              <a:rPr lang="en-US" dirty="0" smtClean="0"/>
              <a:t>Applications include</a:t>
            </a:r>
          </a:p>
          <a:p>
            <a:pPr lvl="1"/>
            <a:r>
              <a:rPr lang="en-US" dirty="0" smtClean="0"/>
              <a:t>Object detection (is there an object)</a:t>
            </a:r>
          </a:p>
          <a:p>
            <a:pPr lvl="1"/>
            <a:r>
              <a:rPr lang="en-US" dirty="0" smtClean="0"/>
              <a:t>Object localization and segmentation (where is the object)</a:t>
            </a:r>
          </a:p>
          <a:p>
            <a:pPr lvl="1"/>
            <a:r>
              <a:rPr lang="en-US" dirty="0" smtClean="0"/>
              <a:t>Object classification (what is the object)</a:t>
            </a:r>
          </a:p>
          <a:p>
            <a:pPr lvl="1"/>
            <a:r>
              <a:rPr lang="en-US" dirty="0" smtClean="0"/>
              <a:t>Zero- and single-shot detectors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/>
          </a:bodyPr>
          <a:lstStyle/>
          <a:p>
            <a:r>
              <a:rPr lang="en-US" dirty="0" smtClean="0"/>
              <a:t>Projects!</a:t>
            </a:r>
            <a:endParaRPr lang="en-US" dirty="0"/>
          </a:p>
          <a:p>
            <a:pPr lvl="1"/>
            <a:r>
              <a:rPr lang="en-US" dirty="0" smtClean="0"/>
              <a:t>3 presentations per day</a:t>
            </a:r>
          </a:p>
          <a:p>
            <a:pPr lvl="1"/>
            <a:r>
              <a:rPr lang="en-US" dirty="0" smtClean="0"/>
              <a:t>9 teams—</a:t>
            </a:r>
            <a:r>
              <a:rPr lang="en-US" b="1" dirty="0" smtClean="0"/>
              <a:t>20 minutes hard speaking time limit</a:t>
            </a:r>
            <a:endParaRPr lang="en-US" b="1" dirty="0" smtClean="0"/>
          </a:p>
          <a:p>
            <a:pPr lvl="1"/>
            <a:r>
              <a:rPr lang="en-US" dirty="0" smtClean="0"/>
              <a:t>Presentations are the week after Thanksgiving break</a:t>
            </a:r>
            <a:endParaRPr lang="en-US" dirty="0"/>
          </a:p>
          <a:p>
            <a:r>
              <a:rPr lang="en-US" dirty="0" smtClean="0"/>
              <a:t>Workshop 10: Introduction to deep learning with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Jonathan Waring &amp; </a:t>
            </a:r>
            <a:r>
              <a:rPr lang="en-US" dirty="0" err="1" smtClean="0"/>
              <a:t>Xiaojia</a:t>
            </a:r>
            <a:r>
              <a:rPr lang="en-US" dirty="0" smtClean="0"/>
              <a:t> He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/>
        </p:blipFill>
        <p:spPr>
          <a:xfrm>
            <a:off x="6993466" y="1825624"/>
            <a:ext cx="4842934" cy="48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The Neural Networ</a:t>
            </a:r>
            <a:r>
              <a:rPr lang="en-US" dirty="0" smtClean="0"/>
              <a:t>k Zoo</a:t>
            </a:r>
          </a:p>
          <a:p>
            <a:pPr lvl="1"/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Deep Learning Book, Chapter 9: “Convolutional Networks”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www.deeplearningbook.org/contents/convnets.html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Convolution Arithmetic code (for generating awesome gifs)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github.com/vdumoulin/conv_arithmetic</a:t>
            </a:r>
            <a:r>
              <a:rPr lang="en-US" dirty="0" smtClean="0"/>
              <a:t> </a:t>
            </a:r>
          </a:p>
          <a:p>
            <a:r>
              <a:rPr lang="en-US" dirty="0" smtClean="0"/>
              <a:t>1x1 Convolutions</a:t>
            </a:r>
          </a:p>
          <a:p>
            <a:pPr lvl="1"/>
            <a:r>
              <a:rPr lang="en-US" dirty="0">
                <a:hlinkClick r:id="rId5"/>
              </a:rPr>
              <a:t>https://iamaaditya.github.io/2016/03/one-by-one-convolution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AI </a:t>
            </a:r>
            <a:r>
              <a:rPr lang="en-US" dirty="0" err="1" smtClean="0"/>
              <a:t>Gitbook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https://leonardoaraujosantos.gitbooks.io/artificial-inteligence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Neural Network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69943" cy="4351338"/>
          </a:xfrm>
        </p:spPr>
        <p:txBody>
          <a:bodyPr/>
          <a:lstStyle/>
          <a:p>
            <a:r>
              <a:rPr lang="en-US" dirty="0" smtClean="0"/>
              <a:t>Basically a fancy way of saying “multiplication”</a:t>
            </a:r>
          </a:p>
          <a:p>
            <a:r>
              <a:rPr lang="en-US" dirty="0" smtClean="0"/>
              <a:t>Originally devised to make non-differentiable signals differentiable</a:t>
            </a:r>
          </a:p>
          <a:p>
            <a:r>
              <a:rPr lang="en-US" dirty="0" smtClean="0"/>
              <a:t>KDE is related to convolution</a:t>
            </a:r>
          </a:p>
          <a:p>
            <a:r>
              <a:rPr lang="en-US" dirty="0" smtClean="0"/>
              <a:t>For an input function </a:t>
            </a:r>
            <a:r>
              <a:rPr lang="en-US" i="1" dirty="0" smtClean="0"/>
              <a:t>f</a:t>
            </a:r>
            <a:r>
              <a:rPr lang="en-US" dirty="0" smtClean="0"/>
              <a:t> and convolutional filter </a:t>
            </a:r>
            <a:r>
              <a:rPr lang="en-US" i="1" dirty="0" smtClean="0"/>
              <a:t>g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096247"/>
            <a:ext cx="5913118" cy="3473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43" y="349249"/>
            <a:ext cx="5913118" cy="253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33" y="5566833"/>
            <a:ext cx="104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36201" cy="4351338"/>
          </a:xfrm>
        </p:spPr>
        <p:txBody>
          <a:bodyPr/>
          <a:lstStyle/>
          <a:p>
            <a:r>
              <a:rPr lang="en-US" dirty="0" smtClean="0"/>
              <a:t>Can be viewed as an </a:t>
            </a:r>
            <a:r>
              <a:rPr lang="en-US" i="1" dirty="0" smtClean="0"/>
              <a:t>integral transform</a:t>
            </a:r>
            <a:endParaRPr lang="en-US" dirty="0"/>
          </a:p>
          <a:p>
            <a:pPr lvl="1"/>
            <a:r>
              <a:rPr lang="en-US" dirty="0" smtClean="0"/>
              <a:t>One of the signals is shifted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1805517"/>
            <a:ext cx="59436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1" y="4067440"/>
            <a:ext cx="59436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" y="4136510"/>
            <a:ext cx="4279901" cy="15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627094" cy="4351338"/>
          </a:xfrm>
        </p:spPr>
        <p:txBody>
          <a:bodyPr/>
          <a:lstStyle/>
          <a:p>
            <a:r>
              <a:rPr lang="en-US" dirty="0" smtClean="0"/>
              <a:t>2D convolutions are critical in computer vision</a:t>
            </a:r>
          </a:p>
          <a:p>
            <a:r>
              <a:rPr lang="en-US" dirty="0" smtClean="0"/>
              <a:t>Basic idea is still the same</a:t>
            </a:r>
          </a:p>
          <a:p>
            <a:pPr lvl="1"/>
            <a:r>
              <a:rPr lang="en-US" dirty="0" smtClean="0"/>
              <a:t>Choose a kernel</a:t>
            </a:r>
          </a:p>
          <a:p>
            <a:pPr lvl="1"/>
            <a:r>
              <a:rPr lang="en-US" dirty="0" smtClean="0"/>
              <a:t>Run kernel over image</a:t>
            </a:r>
          </a:p>
          <a:p>
            <a:pPr lvl="1"/>
            <a:r>
              <a:rPr lang="en-US" dirty="0" smtClean="0"/>
              <a:t>Build a representation of the convolved image (likely an intermediate representation)</a:t>
            </a:r>
          </a:p>
          <a:p>
            <a:r>
              <a:rPr lang="en-US" dirty="0" smtClean="0"/>
              <a:t>Lots of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95" y="1882113"/>
            <a:ext cx="5805672" cy="42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Specific kernels can highlight different image features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kernel is an </a:t>
            </a:r>
            <a:r>
              <a:rPr lang="en-US" b="1" dirty="0" smtClean="0"/>
              <a:t>edge detector</a:t>
            </a:r>
            <a:r>
              <a:rPr lang="en-US" dirty="0"/>
              <a:t> </a:t>
            </a:r>
            <a:r>
              <a:rPr lang="en-US" dirty="0" smtClean="0"/>
              <a:t>(others can be smoothers, sharpeners,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88" y="2411677"/>
            <a:ext cx="857402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34133" cy="4351338"/>
          </a:xfrm>
        </p:spPr>
        <p:txBody>
          <a:bodyPr/>
          <a:lstStyle/>
          <a:p>
            <a:r>
              <a:rPr lang="en-US" dirty="0" smtClean="0"/>
              <a:t>Works basically the same as 1D</a:t>
            </a:r>
          </a:p>
          <a:p>
            <a:endParaRPr lang="en-US" dirty="0"/>
          </a:p>
          <a:p>
            <a:r>
              <a:rPr lang="en-US" dirty="0" smtClean="0"/>
              <a:t>Filter / kernel computes a dot product with underlying pixels</a:t>
            </a:r>
          </a:p>
          <a:p>
            <a:r>
              <a:rPr lang="en-US" dirty="0" smtClean="0"/>
              <a:t>Generates an output</a:t>
            </a:r>
          </a:p>
          <a:p>
            <a:r>
              <a:rPr lang="en-US" dirty="0" smtClean="0"/>
              <a:t>Shift kernel and repeat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2" y="1825625"/>
            <a:ext cx="5774981" cy="3474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17" y="1690688"/>
            <a:ext cx="613060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4289147" cy="4351338"/>
          </a:xfrm>
        </p:spPr>
        <p:txBody>
          <a:bodyPr/>
          <a:lstStyle/>
          <a:p>
            <a:r>
              <a:rPr lang="en-US" b="1" dirty="0" smtClean="0"/>
              <a:t>Stride</a:t>
            </a:r>
            <a:r>
              <a:rPr lang="en-US" dirty="0" smtClean="0"/>
              <a:t> dictates how far the kernel</a:t>
            </a:r>
            <a:r>
              <a:rPr lang="en-US" b="1" dirty="0"/>
              <a:t> </a:t>
            </a:r>
            <a:r>
              <a:rPr lang="en-US" dirty="0" smtClean="0"/>
              <a:t>moves after each convolution</a:t>
            </a:r>
          </a:p>
          <a:p>
            <a:r>
              <a:rPr lang="en-US" b="1" dirty="0" smtClean="0"/>
              <a:t>Padding</a:t>
            </a:r>
            <a:r>
              <a:rPr lang="en-US" dirty="0" smtClean="0"/>
              <a:t> is used to help with edge cases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Pictured: stride of 2, padding of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47" y="1305780"/>
            <a:ext cx="6113986" cy="53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9263</TotalTime>
  <Words>728</Words>
  <Application>Microsoft Macintosh PowerPoint</Application>
  <PresentationFormat>Widescreen</PresentationFormat>
  <Paragraphs>163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Corbel</vt:lpstr>
      <vt:lpstr>Mangal</vt:lpstr>
      <vt:lpstr>Arial</vt:lpstr>
      <vt:lpstr>Depth</vt:lpstr>
      <vt:lpstr>Convolutional Neural Networks</vt:lpstr>
      <vt:lpstr>The Neural Network Zoo</vt:lpstr>
      <vt:lpstr>The Neural Network Zoo</vt:lpstr>
      <vt:lpstr>Convolution</vt:lpstr>
      <vt:lpstr>Convolution</vt:lpstr>
      <vt:lpstr>Convolution in 2D</vt:lpstr>
      <vt:lpstr>Convolution in 2D</vt:lpstr>
      <vt:lpstr>Convolution in 2D</vt:lpstr>
      <vt:lpstr>Convolution in 2D</vt:lpstr>
      <vt:lpstr>Pooling</vt:lpstr>
      <vt:lpstr>Filters</vt:lpstr>
      <vt:lpstr>Convolution</vt:lpstr>
      <vt:lpstr>Parameter Sharing</vt:lpstr>
      <vt:lpstr>CNNs in Practice</vt:lpstr>
      <vt:lpstr>CNNs in Practice</vt:lpstr>
      <vt:lpstr>CNNs in Practice</vt:lpstr>
      <vt:lpstr>CNNs in Practice</vt:lpstr>
      <vt:lpstr>CNNs in Practice</vt:lpstr>
      <vt:lpstr>CNN Applications: Object Localization</vt:lpstr>
      <vt:lpstr>CNN Applications: Single-shot Detection</vt:lpstr>
      <vt:lpstr>CNN Applications: Object Segmentation</vt:lpstr>
      <vt:lpstr>CNN Applications: Object Segmentation</vt:lpstr>
      <vt:lpstr>Conclusions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275</cp:revision>
  <dcterms:created xsi:type="dcterms:W3CDTF">2017-09-09T20:28:18Z</dcterms:created>
  <dcterms:modified xsi:type="dcterms:W3CDTF">2017-11-06T21:41:18Z</dcterms:modified>
</cp:coreProperties>
</file>